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17"/>
  </p:notesMasterIdLst>
  <p:sldIdLst>
    <p:sldId id="262" r:id="rId2"/>
    <p:sldId id="271" r:id="rId3"/>
    <p:sldId id="345" r:id="rId4"/>
    <p:sldId id="346" r:id="rId5"/>
    <p:sldId id="306" r:id="rId6"/>
    <p:sldId id="349" r:id="rId7"/>
    <p:sldId id="348" r:id="rId8"/>
    <p:sldId id="350" r:id="rId9"/>
    <p:sldId id="343" r:id="rId10"/>
    <p:sldId id="333" r:id="rId11"/>
    <p:sldId id="351" r:id="rId12"/>
    <p:sldId id="344" r:id="rId13"/>
    <p:sldId id="308" r:id="rId14"/>
    <p:sldId id="337" r:id="rId15"/>
    <p:sldId id="30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B70A40F-C314-39EF-ED83-53AE34FE16CF}" name="Bärbel Epp" initials="BE" userId="S::solrico@solrico.onmicrosoft.com::7b261334-686f-47b8-b7ac-3aa7e7f34f1a" providerId="AD"/>
  <p188:author id="{3243B247-CF0D-15F1-2AF2-AB56441D7522}" name="Bärbel Epp" initials="BE" userId="d3e044fbcd4e235b" providerId="Windows Live"/>
  <p188:author id="{685C5353-D6B6-4F32-A6FB-7D0A3485BA1D}" name="Gastbenutzer" initials="Ga" userId="Gastbenutzer" providerId="Windows Live"/>
  <p188:author id="{95582667-6102-27E7-ED8E-01A166EB4B6B}" name="Guest User" initials="GU" userId="Guest User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D60093"/>
    <a:srgbClr val="EF2D24"/>
    <a:srgbClr val="034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F3BE92-C323-45B4-BF74-B99684A72D07}" v="541" dt="2023-05-17T20:43:37.3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90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15A3E-9482-441C-B1A1-91A04FECCA76}" type="datetimeFigureOut">
              <a:rPr lang="en-AU" smtClean="0"/>
              <a:t>18/05/2023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68F8D-AF5D-493B-9D3F-28145FA33FDA}" type="slidenum">
              <a:rPr lang="en-AU" smtClean="0"/>
              <a:t>‹Nr.›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55672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68F8D-AF5D-493B-9D3F-28145FA33FDA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5452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68F8D-AF5D-493B-9D3F-28145FA33FDA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28177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68F8D-AF5D-493B-9D3F-28145FA33FDA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58695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68F8D-AF5D-493B-9D3F-28145FA33FDA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69456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68F8D-AF5D-493B-9D3F-28145FA33FDA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42562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68F8D-AF5D-493B-9D3F-28145FA33FDA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53123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68F8D-AF5D-493B-9D3F-28145FA33FDA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5076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87A38-AD25-4D3F-B024-A11EBB34F565}" type="slidenum">
              <a:rPr lang="en-AU" smtClean="0"/>
              <a:t>‹Nr.›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902886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22C3016-55C3-ED4F-8E3B-BFC5ED95299B}"/>
              </a:ext>
            </a:extLst>
          </p:cNvPr>
          <p:cNvSpPr/>
          <p:nvPr userDrawn="1"/>
        </p:nvSpPr>
        <p:spPr>
          <a:xfrm>
            <a:off x="9696004" y="5875953"/>
            <a:ext cx="1940297" cy="87833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 sz="18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E7CFA2-9134-2144-A0E1-18B063D3ABD8}"/>
              </a:ext>
            </a:extLst>
          </p:cNvPr>
          <p:cNvSpPr/>
          <p:nvPr userDrawn="1"/>
        </p:nvSpPr>
        <p:spPr>
          <a:xfrm>
            <a:off x="0" y="6427715"/>
            <a:ext cx="9984000" cy="17823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5C2E021-FC98-9046-8FAE-23B06603669B}"/>
              </a:ext>
            </a:extLst>
          </p:cNvPr>
          <p:cNvSpPr/>
          <p:nvPr userDrawn="1"/>
        </p:nvSpPr>
        <p:spPr>
          <a:xfrm>
            <a:off x="8256000" y="6427715"/>
            <a:ext cx="1728000" cy="17823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1806F5-F4F5-4641-B1DB-BB735774B41D}"/>
              </a:ext>
            </a:extLst>
          </p:cNvPr>
          <p:cNvSpPr txBox="1"/>
          <p:nvPr userDrawn="1"/>
        </p:nvSpPr>
        <p:spPr>
          <a:xfrm>
            <a:off x="8370645" y="6427149"/>
            <a:ext cx="163285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>
                <a:solidFill>
                  <a:schemeClr val="bg1"/>
                </a:solidFill>
              </a:rPr>
              <a:t>https://task68.iea-shc.org/</a:t>
            </a:r>
            <a:endParaRPr lang="en-AU" sz="1100" b="1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A41F90E-C695-9E44-A749-DCA4E830ED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601" y="6172243"/>
            <a:ext cx="1015199" cy="458199"/>
          </a:xfrm>
          <a:prstGeom prst="rect">
            <a:avLst/>
          </a:prstGeom>
        </p:spPr>
      </p:pic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3D33FFC1-00D0-C049-8CAA-D0BCE0DD088A}"/>
              </a:ext>
            </a:extLst>
          </p:cNvPr>
          <p:cNvSpPr txBox="1">
            <a:spLocks/>
          </p:cNvSpPr>
          <p:nvPr userDrawn="1"/>
        </p:nvSpPr>
        <p:spPr>
          <a:xfrm>
            <a:off x="838200" y="6368144"/>
            <a:ext cx="2983156" cy="22828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900">
                <a:solidFill>
                  <a:schemeClr val="bg1"/>
                </a:solidFill>
              </a:rPr>
              <a:t>IEA SHC Task 68 - Efficient Solar District Heating Systems</a:t>
            </a:r>
          </a:p>
        </p:txBody>
      </p:sp>
    </p:spTree>
    <p:extLst>
      <p:ext uri="{BB962C8B-B14F-4D97-AF65-F5344CB8AC3E}">
        <p14:creationId xmlns:p14="http://schemas.microsoft.com/office/powerpoint/2010/main" val="3489782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94504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5516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5516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1BE399-0C6B-4D41-8A9F-9008545BD57E}"/>
              </a:ext>
            </a:extLst>
          </p:cNvPr>
          <p:cNvSpPr/>
          <p:nvPr userDrawn="1"/>
        </p:nvSpPr>
        <p:spPr>
          <a:xfrm>
            <a:off x="0" y="6427715"/>
            <a:ext cx="9984000" cy="17823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5D3869-CCB0-1F47-ACE2-B3693C11F0CF}"/>
              </a:ext>
            </a:extLst>
          </p:cNvPr>
          <p:cNvSpPr/>
          <p:nvPr userDrawn="1"/>
        </p:nvSpPr>
        <p:spPr>
          <a:xfrm>
            <a:off x="8256000" y="6427715"/>
            <a:ext cx="1728000" cy="17823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507F52-D392-4644-9E41-DEA338200B83}"/>
              </a:ext>
            </a:extLst>
          </p:cNvPr>
          <p:cNvSpPr txBox="1"/>
          <p:nvPr userDrawn="1"/>
        </p:nvSpPr>
        <p:spPr>
          <a:xfrm>
            <a:off x="8370645" y="6427149"/>
            <a:ext cx="163285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>
                <a:solidFill>
                  <a:schemeClr val="bg1"/>
                </a:solidFill>
              </a:rPr>
              <a:t>https://task68.iea-shc.org/</a:t>
            </a:r>
            <a:endParaRPr lang="en-AU" sz="1100" b="1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6E7DC45-0605-A940-842B-EF6521A7D4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102" y="6164670"/>
            <a:ext cx="1014984" cy="461034"/>
          </a:xfrm>
          <a:prstGeom prst="rect">
            <a:avLst/>
          </a:prstGeom>
        </p:spPr>
      </p:pic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ACE25D38-EDE8-6534-21EC-EA4E5E7F569D}"/>
              </a:ext>
            </a:extLst>
          </p:cNvPr>
          <p:cNvSpPr txBox="1">
            <a:spLocks/>
          </p:cNvSpPr>
          <p:nvPr userDrawn="1"/>
        </p:nvSpPr>
        <p:spPr>
          <a:xfrm>
            <a:off x="838200" y="6368144"/>
            <a:ext cx="2983156" cy="22828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900">
                <a:solidFill>
                  <a:schemeClr val="bg1"/>
                </a:solidFill>
              </a:rPr>
              <a:t>IEA SHC Task 68 - Efficient Solar District Heating Systems</a:t>
            </a:r>
          </a:p>
        </p:txBody>
      </p:sp>
    </p:spTree>
    <p:extLst>
      <p:ext uri="{BB962C8B-B14F-4D97-AF65-F5344CB8AC3E}">
        <p14:creationId xmlns:p14="http://schemas.microsoft.com/office/powerpoint/2010/main" val="3589127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D86118-C653-9B41-B1F8-E4E9D5DAD7D9}"/>
              </a:ext>
            </a:extLst>
          </p:cNvPr>
          <p:cNvSpPr/>
          <p:nvPr userDrawn="1"/>
        </p:nvSpPr>
        <p:spPr>
          <a:xfrm>
            <a:off x="0" y="6427715"/>
            <a:ext cx="9984000" cy="17823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74674F-CEB5-7549-ACE0-13C328FD051C}"/>
              </a:ext>
            </a:extLst>
          </p:cNvPr>
          <p:cNvSpPr/>
          <p:nvPr userDrawn="1"/>
        </p:nvSpPr>
        <p:spPr>
          <a:xfrm>
            <a:off x="8256000" y="6427715"/>
            <a:ext cx="1728000" cy="17823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819DC6-4AD4-754F-88AF-2D49CF7485EB}"/>
              </a:ext>
            </a:extLst>
          </p:cNvPr>
          <p:cNvSpPr txBox="1"/>
          <p:nvPr userDrawn="1"/>
        </p:nvSpPr>
        <p:spPr>
          <a:xfrm>
            <a:off x="8370645" y="6427149"/>
            <a:ext cx="163285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>
                <a:solidFill>
                  <a:schemeClr val="bg1"/>
                </a:solidFill>
              </a:rPr>
              <a:t>https://task68.iea-shc.org/</a:t>
            </a:r>
            <a:endParaRPr lang="en-AU" sz="1100" b="1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1E1A32-4EE9-3245-81DD-93CC3AC0E4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600" y="6174100"/>
            <a:ext cx="1015200" cy="458199"/>
          </a:xfrm>
          <a:prstGeom prst="rect">
            <a:avLst/>
          </a:prstGeom>
        </p:spPr>
      </p:pic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07161138-06BB-1204-44BA-42F68CC81098}"/>
              </a:ext>
            </a:extLst>
          </p:cNvPr>
          <p:cNvSpPr txBox="1">
            <a:spLocks/>
          </p:cNvSpPr>
          <p:nvPr userDrawn="1"/>
        </p:nvSpPr>
        <p:spPr>
          <a:xfrm>
            <a:off x="838200" y="6368144"/>
            <a:ext cx="2983156" cy="22828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900">
                <a:solidFill>
                  <a:schemeClr val="bg1"/>
                </a:solidFill>
              </a:rPr>
              <a:t>IEA SHC Task 68 - Efficient Solar District Heating Systems</a:t>
            </a:r>
          </a:p>
        </p:txBody>
      </p:sp>
    </p:spTree>
    <p:extLst>
      <p:ext uri="{BB962C8B-B14F-4D97-AF65-F5344CB8AC3E}">
        <p14:creationId xmlns:p14="http://schemas.microsoft.com/office/powerpoint/2010/main" val="134214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0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87A38-AD25-4D3F-B024-A11EBB34F565}" type="slidenum">
              <a:rPr lang="en-AU" smtClean="0"/>
              <a:t>‹Nr.›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006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70" r:id="rId3"/>
    <p:sldLayoutId id="2147483671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ee-intec.at/" TargetMode="External"/><Relationship Id="rId3" Type="http://schemas.openxmlformats.org/officeDocument/2006/relationships/image" Target="../media/image18.png"/><Relationship Id="rId7" Type="http://schemas.openxmlformats.org/officeDocument/2006/relationships/image" Target="../media/image2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hyperlink" Target="http://www.solites.de/en/" TargetMode="External"/><Relationship Id="rId10" Type="http://schemas.openxmlformats.org/officeDocument/2006/relationships/hyperlink" Target="http://www.best-research.eu/" TargetMode="External"/><Relationship Id="rId4" Type="http://schemas.openxmlformats.org/officeDocument/2006/relationships/image" Target="../media/image19.png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alborgcsp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hyperlink" Target="https://www.tvpsolar.com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2EF9FDD-98F1-814E-AF0D-22469C1CDDF7}"/>
              </a:ext>
            </a:extLst>
          </p:cNvPr>
          <p:cNvSpPr/>
          <p:nvPr/>
        </p:nvSpPr>
        <p:spPr>
          <a:xfrm>
            <a:off x="0" y="0"/>
            <a:ext cx="12192000" cy="2182368"/>
          </a:xfrm>
          <a:prstGeom prst="rect">
            <a:avLst/>
          </a:prstGeom>
          <a:solidFill>
            <a:srgbClr val="EF2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E209F8-535E-A249-BBF5-246096E5E56D}"/>
              </a:ext>
            </a:extLst>
          </p:cNvPr>
          <p:cNvSpPr/>
          <p:nvPr/>
        </p:nvSpPr>
        <p:spPr>
          <a:xfrm>
            <a:off x="0" y="2004133"/>
            <a:ext cx="10909919" cy="178235"/>
          </a:xfrm>
          <a:prstGeom prst="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DD2E3ED-7BE1-4245-8AF6-3B74C04191B8}"/>
              </a:ext>
            </a:extLst>
          </p:cNvPr>
          <p:cNvGrpSpPr/>
          <p:nvPr/>
        </p:nvGrpSpPr>
        <p:grpSpPr>
          <a:xfrm>
            <a:off x="1080000" y="565662"/>
            <a:ext cx="3132000" cy="2592387"/>
            <a:chOff x="0" y="0"/>
            <a:chExt cx="1656000" cy="1296000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2E9A2B73-9759-924E-95BA-A3FC7C73ADD1}"/>
                </a:ext>
              </a:extLst>
            </p:cNvPr>
            <p:cNvSpPr/>
            <p:nvPr userDrawn="1"/>
          </p:nvSpPr>
          <p:spPr>
            <a:xfrm>
              <a:off x="0" y="0"/>
              <a:ext cx="1656000" cy="1296000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10" name="Text Box 27">
              <a:extLst>
                <a:ext uri="{FF2B5EF4-FFF2-40B4-BE49-F238E27FC236}">
                  <a16:creationId xmlns:a16="http://schemas.microsoft.com/office/drawing/2014/main" id="{1C80B096-F444-2D4D-AA71-6EC07A7E1A9E}"/>
                </a:ext>
              </a:extLst>
            </p:cNvPr>
            <p:cNvSpPr txBox="1"/>
            <p:nvPr userDrawn="1"/>
          </p:nvSpPr>
          <p:spPr>
            <a:xfrm>
              <a:off x="86264" y="379562"/>
              <a:ext cx="1457865" cy="785004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ts val="1200"/>
                </a:lnSpc>
                <a:spcAft>
                  <a:spcPts val="800"/>
                </a:spcAft>
              </a:pPr>
              <a:endParaRPr lang="en-AU" sz="9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FE9016BD-8319-AF4C-8315-9D94DEE00F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393" y="797844"/>
            <a:ext cx="2648024" cy="138452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D30EB51-D46F-F847-AEAD-00DFD9BB817F}"/>
              </a:ext>
            </a:extLst>
          </p:cNvPr>
          <p:cNvSpPr/>
          <p:nvPr/>
        </p:nvSpPr>
        <p:spPr>
          <a:xfrm>
            <a:off x="0" y="5418000"/>
            <a:ext cx="12192000" cy="144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1095B8D-1DF6-3E41-8325-1CE462B47D36}"/>
              </a:ext>
            </a:extLst>
          </p:cNvPr>
          <p:cNvSpPr/>
          <p:nvPr/>
        </p:nvSpPr>
        <p:spPr>
          <a:xfrm>
            <a:off x="-1" y="5417188"/>
            <a:ext cx="10909920" cy="17823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3CC602D-9137-BA4D-B369-987618111A6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5184"/>
            <a:ext cx="7290816" cy="44165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CDF5FC3-F893-0247-8987-EF913B867173}"/>
              </a:ext>
            </a:extLst>
          </p:cNvPr>
          <p:cNvSpPr txBox="1"/>
          <p:nvPr/>
        </p:nvSpPr>
        <p:spPr>
          <a:xfrm>
            <a:off x="7290816" y="6425184"/>
            <a:ext cx="4901184" cy="369332"/>
          </a:xfrm>
          <a:prstGeom prst="rect">
            <a:avLst/>
          </a:prstGeom>
          <a:solidFill>
            <a:srgbClr val="0344FF"/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EuroHeat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&amp; Power Congress Torino 2023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3921" y="2569795"/>
            <a:ext cx="9644158" cy="2592387"/>
          </a:xfrm>
          <a:noFill/>
        </p:spPr>
        <p:txBody>
          <a:bodyPr anchor="ctr">
            <a:normAutofit fontScale="90000"/>
          </a:bodyPr>
          <a:lstStyle/>
          <a:p>
            <a:pPr marL="12700" algn="l"/>
            <a:r>
              <a:rPr lang="en-AU" sz="4400" dirty="0">
                <a:solidFill>
                  <a:srgbClr val="EF2D24"/>
                </a:solidFill>
              </a:rPr>
              <a:t>Solar Heat – a team player for decarbonising District heating</a:t>
            </a:r>
            <a:br>
              <a:rPr lang="en-AU" sz="4400" dirty="0">
                <a:solidFill>
                  <a:srgbClr val="EF2D24"/>
                </a:solidFill>
              </a:rPr>
            </a:br>
            <a:br>
              <a:rPr lang="en-AU" sz="4400" dirty="0">
                <a:solidFill>
                  <a:srgbClr val="EF2D24"/>
                </a:solidFill>
              </a:rPr>
            </a:br>
            <a:r>
              <a:rPr lang="en-AU" sz="3300" dirty="0">
                <a:solidFill>
                  <a:srgbClr val="EF2D24"/>
                </a:solidFill>
              </a:rPr>
              <a:t>Bärbel Epp</a:t>
            </a:r>
            <a:br>
              <a:rPr lang="en-AU" sz="2200" dirty="0">
                <a:solidFill>
                  <a:srgbClr val="EF2D24"/>
                </a:solidFill>
              </a:rPr>
            </a:br>
            <a:r>
              <a:rPr lang="en-AU" sz="2200" dirty="0">
                <a:solidFill>
                  <a:srgbClr val="EF2D24"/>
                </a:solidFill>
              </a:rPr>
              <a:t>IEA SHC Task 68 - Efficient Solar District Heating Systems</a:t>
            </a:r>
            <a:br>
              <a:rPr lang="en-AU" sz="2200" dirty="0">
                <a:solidFill>
                  <a:srgbClr val="EF2D24"/>
                </a:solidFill>
              </a:rPr>
            </a:br>
            <a:r>
              <a:rPr lang="en-AU" sz="2400" dirty="0">
                <a:solidFill>
                  <a:srgbClr val="EF2D24"/>
                </a:solidFill>
              </a:rPr>
              <a:t>https://task68.iea-shc.org/</a:t>
            </a:r>
            <a:endParaRPr lang="en-AU" sz="2200" dirty="0">
              <a:solidFill>
                <a:srgbClr val="EF2D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913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882745" cy="93027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F2D24"/>
                </a:solidFill>
              </a:rPr>
              <a:t>Each temperature level has a suitable collector type</a:t>
            </a:r>
            <a:endParaRPr lang="en-AU">
              <a:solidFill>
                <a:srgbClr val="EF2D24"/>
              </a:solidFill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4C9A3E9-1FE7-85AB-98C4-5D7FF699A9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67" y="1192921"/>
            <a:ext cx="5500382" cy="3670502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A77B2507-0E3A-9FA8-B6D6-18C92DC3FCBF}"/>
              </a:ext>
            </a:extLst>
          </p:cNvPr>
          <p:cNvSpPr txBox="1"/>
          <p:nvPr/>
        </p:nvSpPr>
        <p:spPr>
          <a:xfrm rot="16200000">
            <a:off x="-1528374" y="3058048"/>
            <a:ext cx="33337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20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Photo</a:t>
            </a:r>
            <a:r>
              <a:rPr lang="de-AT" sz="12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TVP Solar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8E82043-697F-7874-3D7B-DEFF278B04B6}"/>
              </a:ext>
            </a:extLst>
          </p:cNvPr>
          <p:cNvSpPr txBox="1"/>
          <p:nvPr/>
        </p:nvSpPr>
        <p:spPr>
          <a:xfrm>
            <a:off x="99791" y="4968526"/>
            <a:ext cx="5830933" cy="98488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S</a:t>
            </a:r>
            <a:r>
              <a:rPr lang="en-US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Arial"/>
              </a:rPr>
              <a:t>pecial high-vacuum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flat-plate</a:t>
            </a:r>
            <a:r>
              <a:rPr lang="en-US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Arial"/>
              </a:rPr>
              <a:t> collectors supplying heat to the heat network in Geneva, Switzerland, at a temperature of </a:t>
            </a:r>
            <a:r>
              <a:rPr lang="en-US" sz="2200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Arial"/>
              </a:rPr>
              <a:t>85 °C</a:t>
            </a:r>
            <a:r>
              <a:rPr lang="en-US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Arial"/>
              </a:rPr>
              <a:t>, even in winter.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 </a:t>
            </a:r>
            <a:endParaRPr lang="en-US" i="0" dirty="0">
              <a:solidFill>
                <a:schemeClr val="tx1">
                  <a:lumMod val="65000"/>
                  <a:lumOff val="35000"/>
                </a:schemeClr>
              </a:solidFill>
              <a:effectLst/>
              <a:cs typeface="Arial" panose="020B0604020202020204" pitchFamily="34" charset="0"/>
            </a:endParaRPr>
          </a:p>
        </p:txBody>
      </p:sp>
      <p:pic>
        <p:nvPicPr>
          <p:cNvPr id="3" name="Grafik 2" descr="Ein Bild, das draußen, Himmel, Straße, Solarzelle enthält.&#10;&#10;Automatisch generierte Beschreibung">
            <a:extLst>
              <a:ext uri="{FF2B5EF4-FFF2-40B4-BE49-F238E27FC236}">
                <a16:creationId xmlns:a16="http://schemas.microsoft.com/office/drawing/2014/main" id="{AB951249-2FE0-3422-A8F4-EE6B90677A1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" r="4810"/>
          <a:stretch/>
        </p:blipFill>
        <p:spPr>
          <a:xfrm>
            <a:off x="6240837" y="1192921"/>
            <a:ext cx="5686096" cy="3672694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B796AB01-FD7F-98B9-40AD-775CCD97810F}"/>
              </a:ext>
            </a:extLst>
          </p:cNvPr>
          <p:cNvSpPr txBox="1"/>
          <p:nvPr/>
        </p:nvSpPr>
        <p:spPr>
          <a:xfrm>
            <a:off x="6279571" y="4968526"/>
            <a:ext cx="6096000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By adjusting the speed of the pumps in the solar circuit, this vacuum tube collector field delivers the required temperature of </a:t>
            </a:r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90 °C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constantly. 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5A9BA6D-B839-9470-EAD5-39372EC11D0C}"/>
              </a:ext>
            </a:extLst>
          </p:cNvPr>
          <p:cNvSpPr txBox="1"/>
          <p:nvPr/>
        </p:nvSpPr>
        <p:spPr>
          <a:xfrm rot="16200000">
            <a:off x="4435463" y="3111697"/>
            <a:ext cx="33337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20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Photo</a:t>
            </a:r>
            <a:r>
              <a:rPr lang="de-AT" sz="12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Viessmann</a:t>
            </a:r>
          </a:p>
        </p:txBody>
      </p:sp>
    </p:spTree>
    <p:extLst>
      <p:ext uri="{BB962C8B-B14F-4D97-AF65-F5344CB8AC3E}">
        <p14:creationId xmlns:p14="http://schemas.microsoft.com/office/powerpoint/2010/main" val="1592544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882745" cy="93027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F2D24"/>
                </a:solidFill>
              </a:rPr>
              <a:t>Each temperature level has a suitable collector type</a:t>
            </a:r>
            <a:endParaRPr lang="en-AU" dirty="0">
              <a:solidFill>
                <a:srgbClr val="EF2D24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77B2507-0E3A-9FA8-B6D6-18C92DC3FCBF}"/>
              </a:ext>
            </a:extLst>
          </p:cNvPr>
          <p:cNvSpPr txBox="1"/>
          <p:nvPr/>
        </p:nvSpPr>
        <p:spPr>
          <a:xfrm rot="16200000">
            <a:off x="4316541" y="3245567"/>
            <a:ext cx="33337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Photo</a:t>
            </a:r>
            <a:r>
              <a:rPr lang="de-AT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de-AT" sz="1200" dirty="0">
                <a:latin typeface="Calibri" panose="020F0502020204030204" pitchFamily="34" charset="0"/>
                <a:ea typeface="Calibri" panose="020F0502020204030204" pitchFamily="34" charset="0"/>
              </a:rPr>
              <a:t>Aalborg CSP</a:t>
            </a:r>
            <a:endParaRPr lang="de-AT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8E82043-697F-7874-3D7B-DEFF278B04B6}"/>
              </a:ext>
            </a:extLst>
          </p:cNvPr>
          <p:cNvSpPr txBox="1"/>
          <p:nvPr/>
        </p:nvSpPr>
        <p:spPr>
          <a:xfrm>
            <a:off x="748056" y="4968526"/>
            <a:ext cx="4647482" cy="98488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Concentrating collectors (Point Focus Fresnel) deliver heat at around </a:t>
            </a:r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160 °C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 in </a:t>
            </a:r>
            <a:r>
              <a:rPr lang="en-GB" sz="18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Times New Roman" panose="02020603050405020304" pitchFamily="18" charset="0"/>
              </a:rPr>
              <a:t>Hørsholm</a:t>
            </a: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Times New Roman" panose="02020603050405020304" pitchFamily="18" charset="0"/>
              </a:rPr>
              <a:t>, Denmark</a:t>
            </a:r>
            <a:endParaRPr lang="en-US" i="0" dirty="0">
              <a:solidFill>
                <a:schemeClr val="tx1">
                  <a:lumMod val="65000"/>
                  <a:lumOff val="35000"/>
                </a:schemeClr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796AB01-FD7F-98B9-40AD-775CCD97810F}"/>
              </a:ext>
            </a:extLst>
          </p:cNvPr>
          <p:cNvSpPr txBox="1"/>
          <p:nvPr/>
        </p:nvSpPr>
        <p:spPr>
          <a:xfrm>
            <a:off x="6070086" y="4909271"/>
            <a:ext cx="5777665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Combination of flat plate collectors (up to 70 °C) and parabolic trough collectors (</a:t>
            </a:r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up to 95 °C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in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Taars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Denmark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582E7B6-220E-9AF8-44A0-0EF45E210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56" y="1153730"/>
            <a:ext cx="4647482" cy="3755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 descr="Ein Bild, das Gras, Himmel, draußen, Feld enthält.&#10;&#10;Automatisch generierte Beschreibung">
            <a:extLst>
              <a:ext uri="{FF2B5EF4-FFF2-40B4-BE49-F238E27FC236}">
                <a16:creationId xmlns:a16="http://schemas.microsoft.com/office/drawing/2014/main" id="{5134E4F5-8D48-3EEA-4617-8C950EBCA6D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1" t="16823" r="44196" b="42289"/>
          <a:stretch/>
        </p:blipFill>
        <p:spPr>
          <a:xfrm>
            <a:off x="6121915" y="1153729"/>
            <a:ext cx="5834700" cy="3755541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FB02D594-90C2-4A3F-7E0D-5901A12ADF35}"/>
              </a:ext>
            </a:extLst>
          </p:cNvPr>
          <p:cNvSpPr txBox="1"/>
          <p:nvPr/>
        </p:nvSpPr>
        <p:spPr>
          <a:xfrm rot="16200000">
            <a:off x="-1035409" y="3176287"/>
            <a:ext cx="33337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Photo</a:t>
            </a:r>
            <a:r>
              <a:rPr lang="de-AT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de-AT" sz="1200" dirty="0" err="1">
                <a:latin typeface="Calibri" panose="020F0502020204030204" pitchFamily="34" charset="0"/>
                <a:ea typeface="Calibri" panose="020F0502020204030204" pitchFamily="34" charset="0"/>
              </a:rPr>
              <a:t>Heliac</a:t>
            </a:r>
            <a:endParaRPr lang="de-AT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23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347419-FA35-75D3-0EC9-8EB945287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FF0000"/>
                </a:solidFill>
              </a:rPr>
              <a:t>Summary: Solar heat is a team player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A3EF989-B0EB-6955-43A3-D79087964D86}"/>
              </a:ext>
            </a:extLst>
          </p:cNvPr>
          <p:cNvSpPr txBox="1"/>
          <p:nvPr/>
        </p:nvSpPr>
        <p:spPr>
          <a:xfrm>
            <a:off x="838199" y="1936371"/>
            <a:ext cx="5583621" cy="31393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Together with biomass boilers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to form a 100 % renewable supply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cs typeface="Calibri"/>
              </a:rPr>
              <a:t>Together with seasonal storages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>
                <a:cs typeface="Calibri"/>
              </a:rPr>
              <a:t>to form a flexible and efficient energy management system including power to heat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cs typeface="Calibri"/>
              </a:rPr>
              <a:t>Together with heat pumps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>
                <a:cs typeface="Calibri"/>
              </a:rPr>
              <a:t>to form a decarbonization strategy even for district heating grids with higher temperatures above 100 °C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282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D1578A7-9C51-1B96-8BC1-462FD968A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936630"/>
            <a:ext cx="2743200" cy="365125"/>
          </a:xfrm>
        </p:spPr>
        <p:txBody>
          <a:bodyPr/>
          <a:lstStyle/>
          <a:p>
            <a:fld id="{C1C87A38-AD25-4D3F-B024-A11EBB34F565}" type="slidenum">
              <a:rPr lang="en-AU" smtClean="0"/>
              <a:t>13</a:t>
            </a:fld>
            <a:endParaRPr lang="en-AU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E2CF2E6-90AE-5A62-2BE0-FA47B630C321}"/>
              </a:ext>
            </a:extLst>
          </p:cNvPr>
          <p:cNvSpPr txBox="1">
            <a:spLocks/>
          </p:cNvSpPr>
          <p:nvPr/>
        </p:nvSpPr>
        <p:spPr>
          <a:xfrm>
            <a:off x="838200" y="35345"/>
            <a:ext cx="10515600" cy="9302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>
                <a:solidFill>
                  <a:srgbClr val="EF2D24"/>
                </a:solidFill>
              </a:rPr>
              <a:t>Where can you get further technical advice?</a:t>
            </a:r>
            <a:endParaRPr lang="en-AU" sz="3000">
              <a:solidFill>
                <a:srgbClr val="EF2D24"/>
              </a:solidFill>
            </a:endParaRPr>
          </a:p>
        </p:txBody>
      </p:sp>
      <p:pic>
        <p:nvPicPr>
          <p:cNvPr id="1026" name="Picture 2" descr="IEA SHC">
            <a:extLst>
              <a:ext uri="{FF2B5EF4-FFF2-40B4-BE49-F238E27FC236}">
                <a16:creationId xmlns:a16="http://schemas.microsoft.com/office/drawing/2014/main" id="{ED7E7FC9-B005-D409-8A72-9A78F5E04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782" y="1829062"/>
            <a:ext cx="1544925" cy="83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CAB68DB9-DC67-E461-DFEA-08617439030D}"/>
              </a:ext>
            </a:extLst>
          </p:cNvPr>
          <p:cNvSpPr txBox="1"/>
          <p:nvPr/>
        </p:nvSpPr>
        <p:spPr>
          <a:xfrm>
            <a:off x="252727" y="2825812"/>
            <a:ext cx="2728173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de-DE">
                <a:cs typeface="Calibri"/>
              </a:rPr>
              <a:t>IEA SHC Task 68</a:t>
            </a:r>
            <a:endParaRPr lang="de-DE"/>
          </a:p>
          <a:p>
            <a:pPr algn="ctr"/>
            <a:r>
              <a:rPr lang="de-DE"/>
              <a:t>task68.iea-shc.org/</a:t>
            </a:r>
            <a:endParaRPr lang="de-DE">
              <a:cs typeface="Calibri" panose="020F0502020204030204"/>
            </a:endParaRPr>
          </a:p>
        </p:txBody>
      </p:sp>
      <p:pic>
        <p:nvPicPr>
          <p:cNvPr id="1028" name="Picture 4" descr="Solites">
            <a:extLst>
              <a:ext uri="{FF2B5EF4-FFF2-40B4-BE49-F238E27FC236}">
                <a16:creationId xmlns:a16="http://schemas.microsoft.com/office/drawing/2014/main" id="{AC534A6D-B29F-A68B-03E7-0992212BB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75" y="4169846"/>
            <a:ext cx="1970809" cy="693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0FC8DABB-7480-E2F0-30C1-D682CF2B5747}"/>
              </a:ext>
            </a:extLst>
          </p:cNvPr>
          <p:cNvSpPr txBox="1"/>
          <p:nvPr/>
        </p:nvSpPr>
        <p:spPr>
          <a:xfrm>
            <a:off x="539863" y="5159223"/>
            <a:ext cx="28436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hlinkClick r:id="rId5"/>
              </a:rPr>
              <a:t>www.solites.de/en/</a:t>
            </a:r>
            <a:r>
              <a:rPr lang="de-DE" dirty="0"/>
              <a:t> in Germany</a:t>
            </a:r>
          </a:p>
        </p:txBody>
      </p:sp>
      <p:pic>
        <p:nvPicPr>
          <p:cNvPr id="1030" name="Picture 6" descr="PlanEnergi">
            <a:extLst>
              <a:ext uri="{FF2B5EF4-FFF2-40B4-BE49-F238E27FC236}">
                <a16:creationId xmlns:a16="http://schemas.microsoft.com/office/drawing/2014/main" id="{097A8152-EC09-0D26-B979-C81CF04CF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950" y="1827911"/>
            <a:ext cx="228600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E8E661B4-431E-AF95-87F6-E99AD9087CBB}"/>
              </a:ext>
            </a:extLst>
          </p:cNvPr>
          <p:cNvSpPr txBox="1"/>
          <p:nvPr/>
        </p:nvSpPr>
        <p:spPr>
          <a:xfrm>
            <a:off x="4758203" y="2638265"/>
            <a:ext cx="23691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planenergi.eu/ in </a:t>
            </a:r>
            <a:r>
              <a:rPr lang="de-DE" dirty="0" err="1"/>
              <a:t>Denmark</a:t>
            </a:r>
            <a:endParaRPr lang="de-DE" dirty="0"/>
          </a:p>
        </p:txBody>
      </p:sp>
      <p:pic>
        <p:nvPicPr>
          <p:cNvPr id="1032" name="Picture 8" descr="AEE INTEC">
            <a:extLst>
              <a:ext uri="{FF2B5EF4-FFF2-40B4-BE49-F238E27FC236}">
                <a16:creationId xmlns:a16="http://schemas.microsoft.com/office/drawing/2014/main" id="{0CB9A88D-DFDA-2202-677D-01A5CF359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829" y="4061723"/>
            <a:ext cx="70485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3687B33E-FEE0-A1E2-D290-72EDD2CA0B43}"/>
              </a:ext>
            </a:extLst>
          </p:cNvPr>
          <p:cNvSpPr txBox="1"/>
          <p:nvPr/>
        </p:nvSpPr>
        <p:spPr>
          <a:xfrm>
            <a:off x="4679306" y="5166741"/>
            <a:ext cx="28436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hlinkClick r:id="rId8"/>
              </a:rPr>
              <a:t>www.aee-intec.at/</a:t>
            </a:r>
            <a:r>
              <a:rPr lang="de-DE" dirty="0"/>
              <a:t> in Austria</a:t>
            </a:r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F059316D-2D4E-0BCC-4128-A510B2F75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951" y="1731221"/>
            <a:ext cx="285750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611314CB-AEE3-4C2E-F4E3-318B7D679BCA}"/>
              </a:ext>
            </a:extLst>
          </p:cNvPr>
          <p:cNvSpPr txBox="1"/>
          <p:nvPr/>
        </p:nvSpPr>
        <p:spPr>
          <a:xfrm>
            <a:off x="8419664" y="2535418"/>
            <a:ext cx="23691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10"/>
              </a:rPr>
              <a:t>www.best-research</a:t>
            </a:r>
            <a:r>
              <a:rPr lang="de-AT" sz="1800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10"/>
              </a:rPr>
              <a:t>.eu</a:t>
            </a:r>
            <a:r>
              <a:rPr lang="de-AT" sz="1800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dirty="0"/>
              <a:t>in Austria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250DEA67-8502-0656-007F-11244EC03D3B}"/>
              </a:ext>
            </a:extLst>
          </p:cNvPr>
          <p:cNvSpPr txBox="1"/>
          <p:nvPr/>
        </p:nvSpPr>
        <p:spPr>
          <a:xfrm>
            <a:off x="541979" y="1104280"/>
            <a:ext cx="4590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>
                <a:latin typeface="Comic Sans MS" panose="030F0702030302020204" pitchFamily="66" charset="0"/>
              </a:rPr>
              <a:t>Research and engineering services:</a:t>
            </a:r>
          </a:p>
        </p:txBody>
      </p:sp>
    </p:spTree>
    <p:extLst>
      <p:ext uri="{BB962C8B-B14F-4D97-AF65-F5344CB8AC3E}">
        <p14:creationId xmlns:p14="http://schemas.microsoft.com/office/powerpoint/2010/main" val="3154381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D1578A7-9C51-1B96-8BC1-462FD968A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936630"/>
            <a:ext cx="2743200" cy="365125"/>
          </a:xfrm>
        </p:spPr>
        <p:txBody>
          <a:bodyPr/>
          <a:lstStyle/>
          <a:p>
            <a:fld id="{C1C87A38-AD25-4D3F-B024-A11EBB34F565}" type="slidenum">
              <a:rPr lang="en-AU" smtClean="0"/>
              <a:t>14</a:t>
            </a:fld>
            <a:endParaRPr lang="en-AU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E2CF2E6-90AE-5A62-2BE0-FA47B630C321}"/>
              </a:ext>
            </a:extLst>
          </p:cNvPr>
          <p:cNvSpPr txBox="1">
            <a:spLocks/>
          </p:cNvSpPr>
          <p:nvPr/>
        </p:nvSpPr>
        <p:spPr>
          <a:xfrm>
            <a:off x="838200" y="35345"/>
            <a:ext cx="10515600" cy="9302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>
                <a:solidFill>
                  <a:srgbClr val="EF2D24"/>
                </a:solidFill>
              </a:rPr>
              <a:t>Where can you get further technical advice?</a:t>
            </a:r>
            <a:endParaRPr lang="en-AU" sz="3000">
              <a:solidFill>
                <a:srgbClr val="EF2D24"/>
              </a:solidFill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1EA995FD-F42E-7BF3-61B7-31AAE4F2540A}"/>
              </a:ext>
            </a:extLst>
          </p:cNvPr>
          <p:cNvSpPr txBox="1"/>
          <p:nvPr/>
        </p:nvSpPr>
        <p:spPr>
          <a:xfrm>
            <a:off x="649446" y="1549707"/>
            <a:ext cx="7015959" cy="523540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AU" sz="1600">
                <a:latin typeface="Comic Sans MS"/>
              </a:rPr>
              <a:t>Technology and turnkey suppliers:</a:t>
            </a:r>
          </a:p>
          <a:p>
            <a:pPr>
              <a:lnSpc>
                <a:spcPct val="150000"/>
              </a:lnSpc>
            </a:pPr>
            <a:endParaRPr lang="en-AU" sz="160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nl-NL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Aalborg CSP, Denmark: </a:t>
            </a:r>
            <a:r>
              <a:rPr lang="nl-NL" sz="1800" u="sng">
                <a:solidFill>
                  <a:srgbClr val="0563C1"/>
                </a:solidFill>
                <a:effectLst/>
                <a:latin typeface="Calibri"/>
                <a:ea typeface="Calibri" panose="020F0502020204030204" pitchFamily="34" charset="0"/>
                <a:cs typeface="Times New Roman"/>
                <a:hlinkClick r:id="rId3"/>
              </a:rPr>
              <a:t>https://www.aalborgcsp.com/</a:t>
            </a:r>
            <a:endParaRPr lang="de-DE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nl-NL" sz="1800" err="1">
                <a:effectLst/>
                <a:latin typeface="Calibri"/>
                <a:ea typeface="Calibri" panose="020F0502020204030204" pitchFamily="34" charset="0"/>
                <a:cs typeface="Times New Roman"/>
              </a:rPr>
              <a:t>Absolicon</a:t>
            </a:r>
            <a:r>
              <a:rPr lang="nl-NL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, Sweden: https://www.absolicon.com/</a:t>
            </a:r>
            <a:endParaRPr lang="de-DE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nl-NL" sz="1800" err="1">
                <a:effectLst/>
                <a:latin typeface="Calibri"/>
                <a:ea typeface="Calibri" panose="020F0502020204030204" pitchFamily="34" charset="0"/>
                <a:cs typeface="Times New Roman"/>
              </a:rPr>
              <a:t>Greenonetec</a:t>
            </a:r>
            <a:r>
              <a:rPr lang="nl-NL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,</a:t>
            </a:r>
            <a:r>
              <a:rPr lang="nl-NL">
                <a:latin typeface="Calibri"/>
                <a:ea typeface="Calibri" panose="020F0502020204030204" pitchFamily="34" charset="0"/>
                <a:cs typeface="Times New Roman"/>
              </a:rPr>
              <a:t> </a:t>
            </a:r>
            <a:r>
              <a:rPr lang="nl-NL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 Austria: https://www.greenonetec.com/</a:t>
            </a:r>
            <a:endParaRPr lang="de-DE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de-DE" sz="1800" err="1">
                <a:effectLst/>
                <a:latin typeface="Calibri"/>
                <a:ea typeface="Calibri" panose="020F0502020204030204" pitchFamily="34" charset="0"/>
                <a:cs typeface="Times New Roman"/>
              </a:rPr>
              <a:t>Heliac</a:t>
            </a:r>
            <a:r>
              <a:rPr lang="de-DE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, </a:t>
            </a:r>
            <a:r>
              <a:rPr lang="de-DE" sz="1800" err="1">
                <a:effectLst/>
                <a:latin typeface="Calibri"/>
                <a:ea typeface="Calibri" panose="020F0502020204030204" pitchFamily="34" charset="0"/>
                <a:cs typeface="Times New Roman"/>
              </a:rPr>
              <a:t>Denmark</a:t>
            </a:r>
            <a:r>
              <a:rPr lang="de-DE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: https://www.heliac.dk/</a:t>
            </a:r>
            <a:endParaRPr lang="de-DE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en-AU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New Heat, France: https://newheat.com/en/</a:t>
            </a:r>
            <a:endParaRPr lang="de-DE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nl-NL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Ritter XL Solar, Germany: https://www.ritter-xl-solar.de/</a:t>
            </a:r>
            <a:endParaRPr lang="de-DE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de-DE" sz="1800" err="1">
                <a:effectLst/>
                <a:latin typeface="Calibri"/>
                <a:ea typeface="Calibri" panose="020F0502020204030204" pitchFamily="34" charset="0"/>
                <a:cs typeface="Times New Roman"/>
              </a:rPr>
              <a:t>Savosolar</a:t>
            </a:r>
            <a:r>
              <a:rPr lang="de-DE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, </a:t>
            </a:r>
            <a:r>
              <a:rPr lang="de-DE" sz="1800" err="1">
                <a:effectLst/>
                <a:latin typeface="Calibri"/>
                <a:ea typeface="Calibri" panose="020F0502020204030204" pitchFamily="34" charset="0"/>
                <a:cs typeface="Times New Roman"/>
              </a:rPr>
              <a:t>Finland</a:t>
            </a:r>
            <a:r>
              <a:rPr lang="de-DE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: https://savosolar.com/</a:t>
            </a:r>
            <a:endParaRPr lang="de-DE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en-AU" sz="1800" err="1">
                <a:effectLst/>
                <a:latin typeface="Calibri"/>
                <a:ea typeface="Calibri" panose="020F0502020204030204" pitchFamily="34" charset="0"/>
                <a:cs typeface="Times New Roman"/>
              </a:rPr>
              <a:t>Solarlite</a:t>
            </a:r>
            <a:r>
              <a:rPr lang="en-AU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 CSP Technology, Germany: https://www.solarlite.de/</a:t>
            </a:r>
            <a:endParaRPr lang="de-DE" sz="180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de-DE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Solid Solar Energy Systems, Austria: https://www.solid.at/de/home.html</a:t>
            </a:r>
            <a:endParaRPr lang="de-DE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de-DE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TVP Solar, </a:t>
            </a:r>
            <a:r>
              <a:rPr lang="de-DE" sz="1800" err="1">
                <a:effectLst/>
                <a:latin typeface="Calibri"/>
                <a:ea typeface="Calibri" panose="020F0502020204030204" pitchFamily="34" charset="0"/>
                <a:cs typeface="Times New Roman"/>
              </a:rPr>
              <a:t>Switzerland</a:t>
            </a:r>
            <a:r>
              <a:rPr lang="de-DE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: </a:t>
            </a:r>
            <a:r>
              <a:rPr lang="de-DE" sz="1800" u="sng">
                <a:solidFill>
                  <a:srgbClr val="0563C1"/>
                </a:solidFill>
                <a:effectLst/>
                <a:latin typeface="Calibri"/>
                <a:ea typeface="Calibri" panose="020F0502020204030204" pitchFamily="34" charset="0"/>
                <a:cs typeface="Times New Roman"/>
                <a:hlinkClick r:id="rId4"/>
              </a:rPr>
              <a:t>https://www.tvpsolar.com/</a:t>
            </a:r>
            <a:endParaRPr lang="de-DE" sz="180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de-DE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Viessmann, Germany: https://www.viessmann.de/</a:t>
            </a:r>
            <a:endParaRPr lang="de-DE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/>
            </a:endParaRPr>
          </a:p>
        </p:txBody>
      </p:sp>
      <p:pic>
        <p:nvPicPr>
          <p:cNvPr id="2" name="Grafik 4" descr="Ein Bild, das Text enthält.&#10;&#10;Beschreibung automatisch generiert.">
            <a:extLst>
              <a:ext uri="{FF2B5EF4-FFF2-40B4-BE49-F238E27FC236}">
                <a16:creationId xmlns:a16="http://schemas.microsoft.com/office/drawing/2014/main" id="{78483B92-C24F-18A9-3020-D3152057FF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5023" y="1295400"/>
            <a:ext cx="3305331" cy="3305331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77AE015B-01BE-9047-E791-902C6E1851C0}"/>
              </a:ext>
            </a:extLst>
          </p:cNvPr>
          <p:cNvSpPr txBox="1"/>
          <p:nvPr/>
        </p:nvSpPr>
        <p:spPr>
          <a:xfrm>
            <a:off x="8334532" y="6373318"/>
            <a:ext cx="301801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/>
              <a:t>Source: Fotolia_69214426_M</a:t>
            </a:r>
          </a:p>
        </p:txBody>
      </p:sp>
    </p:spTree>
    <p:extLst>
      <p:ext uri="{BB962C8B-B14F-4D97-AF65-F5344CB8AC3E}">
        <p14:creationId xmlns:p14="http://schemas.microsoft.com/office/powerpoint/2010/main" val="706624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2EF9FDD-98F1-814E-AF0D-22469C1CDDF7}"/>
              </a:ext>
            </a:extLst>
          </p:cNvPr>
          <p:cNvSpPr/>
          <p:nvPr/>
        </p:nvSpPr>
        <p:spPr>
          <a:xfrm>
            <a:off x="0" y="0"/>
            <a:ext cx="12192000" cy="2182368"/>
          </a:xfrm>
          <a:prstGeom prst="rect">
            <a:avLst/>
          </a:prstGeom>
          <a:solidFill>
            <a:srgbClr val="EF2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E209F8-535E-A249-BBF5-246096E5E56D}"/>
              </a:ext>
            </a:extLst>
          </p:cNvPr>
          <p:cNvSpPr/>
          <p:nvPr/>
        </p:nvSpPr>
        <p:spPr>
          <a:xfrm>
            <a:off x="0" y="2004133"/>
            <a:ext cx="10909919" cy="178235"/>
          </a:xfrm>
          <a:prstGeom prst="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DD2E3ED-7BE1-4245-8AF6-3B74C04191B8}"/>
              </a:ext>
            </a:extLst>
          </p:cNvPr>
          <p:cNvGrpSpPr/>
          <p:nvPr/>
        </p:nvGrpSpPr>
        <p:grpSpPr>
          <a:xfrm>
            <a:off x="1080000" y="565662"/>
            <a:ext cx="3132000" cy="2592387"/>
            <a:chOff x="0" y="0"/>
            <a:chExt cx="1656000" cy="1296000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2E9A2B73-9759-924E-95BA-A3FC7C73ADD1}"/>
                </a:ext>
              </a:extLst>
            </p:cNvPr>
            <p:cNvSpPr/>
            <p:nvPr userDrawn="1"/>
          </p:nvSpPr>
          <p:spPr>
            <a:xfrm>
              <a:off x="0" y="0"/>
              <a:ext cx="1656000" cy="1296000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10" name="Text Box 27">
              <a:extLst>
                <a:ext uri="{FF2B5EF4-FFF2-40B4-BE49-F238E27FC236}">
                  <a16:creationId xmlns:a16="http://schemas.microsoft.com/office/drawing/2014/main" id="{1C80B096-F444-2D4D-AA71-6EC07A7E1A9E}"/>
                </a:ext>
              </a:extLst>
            </p:cNvPr>
            <p:cNvSpPr txBox="1"/>
            <p:nvPr userDrawn="1"/>
          </p:nvSpPr>
          <p:spPr>
            <a:xfrm>
              <a:off x="86264" y="379562"/>
              <a:ext cx="1457865" cy="785004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ts val="1200"/>
                </a:lnSpc>
                <a:spcAft>
                  <a:spcPts val="800"/>
                </a:spcAft>
              </a:pPr>
              <a:endParaRPr lang="en-AU" sz="9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FE9016BD-8319-AF4C-8315-9D94DEE00F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393" y="840137"/>
            <a:ext cx="2648024" cy="138452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D30EB51-D46F-F847-AEAD-00DFD9BB817F}"/>
              </a:ext>
            </a:extLst>
          </p:cNvPr>
          <p:cNvSpPr/>
          <p:nvPr/>
        </p:nvSpPr>
        <p:spPr>
          <a:xfrm>
            <a:off x="0" y="5418000"/>
            <a:ext cx="12192000" cy="144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1095B8D-1DF6-3E41-8325-1CE462B47D36}"/>
              </a:ext>
            </a:extLst>
          </p:cNvPr>
          <p:cNvSpPr/>
          <p:nvPr/>
        </p:nvSpPr>
        <p:spPr>
          <a:xfrm>
            <a:off x="-1" y="5417188"/>
            <a:ext cx="10909920" cy="17823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3CC602D-9137-BA4D-B369-987618111A6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5184"/>
            <a:ext cx="7290816" cy="44165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CDF5FC3-F893-0247-8987-EF913B867173}"/>
              </a:ext>
            </a:extLst>
          </p:cNvPr>
          <p:cNvSpPr txBox="1"/>
          <p:nvPr/>
        </p:nvSpPr>
        <p:spPr>
          <a:xfrm>
            <a:off x="7290816" y="6425184"/>
            <a:ext cx="4901184" cy="432816"/>
          </a:xfrm>
          <a:prstGeom prst="rect">
            <a:avLst/>
          </a:prstGeom>
          <a:solidFill>
            <a:srgbClr val="0344FF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0386" y="5749907"/>
            <a:ext cx="9144000" cy="714657"/>
          </a:xfrm>
        </p:spPr>
        <p:txBody>
          <a:bodyPr>
            <a:normAutofit/>
          </a:bodyPr>
          <a:lstStyle/>
          <a:p>
            <a:pPr marL="12700" algn="l"/>
            <a:r>
              <a:rPr lang="en-AU" sz="1800" i="1" dirty="0"/>
              <a:t>Speaker: </a:t>
            </a:r>
            <a:r>
              <a:rPr lang="en-AU" sz="1800" i="1"/>
              <a:t>Bärbel Epp, epp</a:t>
            </a:r>
            <a:r>
              <a:rPr lang="en-AU" sz="1800" i="1" dirty="0"/>
              <a:t>@solrico.com</a:t>
            </a:r>
            <a:br>
              <a:rPr lang="en-AU" sz="1800" i="1" dirty="0"/>
            </a:br>
            <a:endParaRPr lang="en-AU" sz="1800" i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46" y="2717901"/>
            <a:ext cx="9705698" cy="1854416"/>
          </a:xfrm>
          <a:noFill/>
        </p:spPr>
        <p:txBody>
          <a:bodyPr anchor="ctr">
            <a:normAutofit fontScale="90000"/>
          </a:bodyPr>
          <a:lstStyle/>
          <a:p>
            <a:pPr marL="12700" algn="l"/>
            <a:r>
              <a:rPr lang="en-AU" sz="4400" dirty="0">
                <a:solidFill>
                  <a:srgbClr val="EF2D24"/>
                </a:solidFill>
              </a:rPr>
              <a:t>Thanks for your attention!</a:t>
            </a:r>
            <a:br>
              <a:rPr lang="en-AU" sz="4400" dirty="0">
                <a:solidFill>
                  <a:srgbClr val="EF2D24"/>
                </a:solidFill>
              </a:rPr>
            </a:br>
            <a:br>
              <a:rPr lang="en-AU" sz="4400" dirty="0">
                <a:solidFill>
                  <a:srgbClr val="EF2D24"/>
                </a:solidFill>
              </a:rPr>
            </a:br>
            <a:r>
              <a:rPr lang="en-AU" sz="4400" dirty="0">
                <a:solidFill>
                  <a:srgbClr val="EF2D24"/>
                </a:solidFill>
              </a:rPr>
              <a:t>IEA SHC Task 68: https://task68.iea-shc.org/</a:t>
            </a:r>
          </a:p>
        </p:txBody>
      </p:sp>
    </p:spTree>
    <p:extLst>
      <p:ext uri="{BB962C8B-B14F-4D97-AF65-F5344CB8AC3E}">
        <p14:creationId xmlns:p14="http://schemas.microsoft.com/office/powerpoint/2010/main" val="3964722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rgbClr val="EF2D24"/>
                </a:solidFill>
              </a:rPr>
              <a:t>264 towns and cities in Europe use solar heat</a:t>
            </a:r>
            <a:endParaRPr lang="en-AU" i="1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7ADC2E4-54E4-415C-AF44-DFA95C3D962B}"/>
              </a:ext>
            </a:extLst>
          </p:cNvPr>
          <p:cNvSpPr txBox="1"/>
          <p:nvPr/>
        </p:nvSpPr>
        <p:spPr>
          <a:xfrm>
            <a:off x="8378572" y="5419806"/>
            <a:ext cx="2047875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sz="1200"/>
              <a:t>Chart: IEA SHC Task 68</a:t>
            </a:r>
          </a:p>
          <a:p>
            <a:r>
              <a:rPr lang="de-DE" sz="1200"/>
              <a:t>Source: </a:t>
            </a:r>
            <a:r>
              <a:rPr lang="de-DE" sz="1200">
                <a:effectLst/>
                <a:latin typeface="Calibri"/>
                <a:ea typeface="Calibri" panose="020F0502020204030204" pitchFamily="34" charset="0"/>
                <a:cs typeface="Calibri"/>
              </a:rPr>
              <a:t>IEA SHC Solar Heat Worldwide Report Ed. 2022 / own </a:t>
            </a:r>
            <a:r>
              <a:rPr lang="de-DE" sz="1200" err="1">
                <a:latin typeface="Calibri"/>
                <a:ea typeface="Calibri" panose="020F0502020204030204" pitchFamily="34" charset="0"/>
                <a:cs typeface="Calibri"/>
              </a:rPr>
              <a:t>research</a:t>
            </a:r>
            <a:endParaRPr lang="de-DE" sz="1200" err="1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4885FCF-5C48-2281-D9BF-8B59CBE7CD3A}"/>
              </a:ext>
            </a:extLst>
          </p:cNvPr>
          <p:cNvSpPr txBox="1"/>
          <p:nvPr/>
        </p:nvSpPr>
        <p:spPr>
          <a:xfrm>
            <a:off x="0" y="6250803"/>
            <a:ext cx="330200" cy="6071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/>
          </a:p>
        </p:txBody>
      </p:sp>
      <p:pic>
        <p:nvPicPr>
          <p:cNvPr id="6" name="Grafik 5" descr="Ein Bild, das Karte enthält.&#10;&#10;Automatisch generierte Beschreibung">
            <a:extLst>
              <a:ext uri="{FF2B5EF4-FFF2-40B4-BE49-F238E27FC236}">
                <a16:creationId xmlns:a16="http://schemas.microsoft.com/office/drawing/2014/main" id="{E6D831F9-6E44-1501-D6B9-470FDAE3C9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58" y="1045464"/>
            <a:ext cx="8144256" cy="533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632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EF2D24"/>
                </a:solidFill>
              </a:rPr>
              <a:t>Multi-MW solar district heating plants on the rise across Europe</a:t>
            </a:r>
            <a:endParaRPr lang="en-AU" i="1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7ADC2E4-54E4-415C-AF44-DFA95C3D962B}"/>
              </a:ext>
            </a:extLst>
          </p:cNvPr>
          <p:cNvSpPr txBox="1"/>
          <p:nvPr/>
        </p:nvSpPr>
        <p:spPr>
          <a:xfrm>
            <a:off x="10028696" y="4639855"/>
            <a:ext cx="2047875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sz="1200" dirty="0" err="1"/>
              <a:t>Photo</a:t>
            </a:r>
            <a:r>
              <a:rPr lang="de-DE" sz="1200" dirty="0"/>
              <a:t>: Ritter Solar XL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4885FCF-5C48-2281-D9BF-8B59CBE7CD3A}"/>
              </a:ext>
            </a:extLst>
          </p:cNvPr>
          <p:cNvSpPr txBox="1"/>
          <p:nvPr/>
        </p:nvSpPr>
        <p:spPr>
          <a:xfrm>
            <a:off x="0" y="6250803"/>
            <a:ext cx="330200" cy="6071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3BFEF18-11A9-B0EA-D4BF-B9AB6C1D408E}"/>
              </a:ext>
            </a:extLst>
          </p:cNvPr>
          <p:cNvSpPr txBox="1"/>
          <p:nvPr/>
        </p:nvSpPr>
        <p:spPr>
          <a:xfrm>
            <a:off x="838200" y="1404767"/>
            <a:ext cx="4967324" cy="36933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/>
              <a:t>37 MW </a:t>
            </a:r>
            <a:r>
              <a:rPr lang="en-US" dirty="0"/>
              <a:t>collector field under construction in Groningen, Netherlands. 30 years solar heat delivery contract with </a:t>
            </a:r>
            <a:r>
              <a:rPr lang="de-DE" i="0" dirty="0" err="1">
                <a:effectLst/>
              </a:rPr>
              <a:t>utility</a:t>
            </a:r>
            <a:r>
              <a:rPr lang="de-DE" i="0" dirty="0">
                <a:effectLst/>
              </a:rPr>
              <a:t> </a:t>
            </a:r>
            <a:r>
              <a:rPr lang="de-DE" i="0" dirty="0" err="1">
                <a:effectLst/>
              </a:rPr>
              <a:t>company</a:t>
            </a:r>
            <a:r>
              <a:rPr lang="de-DE" i="0" dirty="0">
                <a:effectLst/>
              </a:rPr>
              <a:t> </a:t>
            </a:r>
            <a:r>
              <a:rPr lang="de-DE" i="0" dirty="0" err="1">
                <a:effectLst/>
              </a:rPr>
              <a:t>Warmtestad</a:t>
            </a:r>
            <a:r>
              <a:rPr lang="de-DE" i="0" dirty="0">
                <a:solidFill>
                  <a:srgbClr val="333333"/>
                </a:solidFill>
                <a:effectLst/>
              </a:rPr>
              <a:t>. (</a:t>
            </a:r>
            <a:r>
              <a:rPr lang="de-DE" b="0" i="0" dirty="0">
                <a:solidFill>
                  <a:srgbClr val="333333"/>
                </a:solidFill>
                <a:effectLst/>
              </a:rPr>
              <a:t>25 </a:t>
            </a:r>
            <a:r>
              <a:rPr lang="de-DE" b="0" i="0" dirty="0" err="1">
                <a:solidFill>
                  <a:srgbClr val="333333"/>
                </a:solidFill>
                <a:effectLst/>
              </a:rPr>
              <a:t>GWh</a:t>
            </a:r>
            <a:r>
              <a:rPr lang="de-DE" b="0" i="0" dirty="0">
                <a:solidFill>
                  <a:srgbClr val="333333"/>
                </a:solidFill>
                <a:effectLst/>
              </a:rPr>
              <a:t> per </a:t>
            </a:r>
            <a:r>
              <a:rPr lang="de-DE" b="0" i="0" dirty="0" err="1">
                <a:solidFill>
                  <a:srgbClr val="333333"/>
                </a:solidFill>
                <a:effectLst/>
              </a:rPr>
              <a:t>year</a:t>
            </a:r>
            <a:r>
              <a:rPr lang="de-DE" b="0" i="0" dirty="0">
                <a:solidFill>
                  <a:srgbClr val="333333"/>
                </a:solidFill>
                <a:effectLst/>
              </a:rPr>
              <a:t>)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The municipal utility in Leipzig, Germany, placed the order for a </a:t>
            </a:r>
            <a:r>
              <a:rPr lang="en-US" b="1" dirty="0"/>
              <a:t>41 MW </a:t>
            </a:r>
            <a:r>
              <a:rPr lang="en-US" dirty="0"/>
              <a:t>collector field in April 2023 (</a:t>
            </a:r>
            <a:r>
              <a:rPr lang="de-DE" b="0" i="0" dirty="0">
                <a:solidFill>
                  <a:srgbClr val="626262"/>
                </a:solidFill>
                <a:effectLst/>
              </a:rPr>
              <a:t>26 </a:t>
            </a:r>
            <a:r>
              <a:rPr lang="de-DE" b="0" i="0" dirty="0" err="1">
                <a:solidFill>
                  <a:srgbClr val="626262"/>
                </a:solidFill>
                <a:effectLst/>
              </a:rPr>
              <a:t>GWh</a:t>
            </a:r>
            <a:r>
              <a:rPr lang="de-DE" b="0" i="0" dirty="0">
                <a:solidFill>
                  <a:srgbClr val="626262"/>
                </a:solidFill>
                <a:effectLst/>
              </a:rPr>
              <a:t> per </a:t>
            </a:r>
            <a:r>
              <a:rPr lang="de-DE" b="0" i="0" dirty="0" err="1">
                <a:solidFill>
                  <a:srgbClr val="626262"/>
                </a:solidFill>
                <a:effectLst/>
              </a:rPr>
              <a:t>year</a:t>
            </a:r>
            <a:r>
              <a:rPr lang="de-DE" b="0" i="0" dirty="0">
                <a:solidFill>
                  <a:srgbClr val="626262"/>
                </a:solidFill>
                <a:effectLst/>
              </a:rPr>
              <a:t>)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Financing is secured for a </a:t>
            </a:r>
            <a:r>
              <a:rPr lang="en-US" b="1" dirty="0"/>
              <a:t>41 MW </a:t>
            </a:r>
            <a:r>
              <a:rPr lang="en-US" dirty="0"/>
              <a:t>collector field in Pristina, Kosovo, planned by the local utility </a:t>
            </a:r>
            <a:r>
              <a:rPr lang="en-US" dirty="0" err="1"/>
              <a:t>Termokos</a:t>
            </a:r>
            <a:r>
              <a:rPr lang="en-US" dirty="0"/>
              <a:t>. (</a:t>
            </a:r>
            <a:r>
              <a:rPr lang="de-DE" b="0" i="0" dirty="0">
                <a:solidFill>
                  <a:srgbClr val="333333"/>
                </a:solidFill>
                <a:effectLst/>
              </a:rPr>
              <a:t>43 </a:t>
            </a:r>
            <a:r>
              <a:rPr lang="de-DE" b="0" i="0" dirty="0" err="1">
                <a:solidFill>
                  <a:srgbClr val="333333"/>
                </a:solidFill>
                <a:effectLst/>
              </a:rPr>
              <a:t>GWh</a:t>
            </a:r>
            <a:r>
              <a:rPr lang="de-DE" b="0" i="0" dirty="0">
                <a:solidFill>
                  <a:srgbClr val="333333"/>
                </a:solidFill>
                <a:effectLst/>
              </a:rPr>
              <a:t> per </a:t>
            </a:r>
            <a:r>
              <a:rPr lang="de-DE" b="0" i="0" dirty="0" err="1">
                <a:solidFill>
                  <a:srgbClr val="333333"/>
                </a:solidFill>
                <a:effectLst/>
              </a:rPr>
              <a:t>year</a:t>
            </a:r>
            <a:r>
              <a:rPr lang="de-DE" b="0" i="0" dirty="0">
                <a:solidFill>
                  <a:srgbClr val="333333"/>
                </a:solidFill>
                <a:effectLst/>
              </a:rPr>
              <a:t>)</a:t>
            </a:r>
            <a:endParaRPr lang="en-US" dirty="0">
              <a:cs typeface="Calibri"/>
            </a:endParaRPr>
          </a:p>
          <a:p>
            <a:endParaRPr lang="en-US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FA1FE2D-E22F-8BE5-4220-01C4BE7A0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823" y="1404767"/>
            <a:ext cx="4859372" cy="323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791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EF2D24"/>
                </a:solidFill>
              </a:rPr>
              <a:t>Salaspils</a:t>
            </a:r>
            <a:r>
              <a:rPr lang="en-US" dirty="0">
                <a:solidFill>
                  <a:srgbClr val="EF2D24"/>
                </a:solidFill>
              </a:rPr>
              <a:t>, Latvia: 90 % renewable district heat since 2019</a:t>
            </a:r>
            <a:endParaRPr lang="en-AU" dirty="0">
              <a:solidFill>
                <a:srgbClr val="EF2D24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D004A51-98D5-1494-A520-5A0334B2B9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423" b="1561"/>
          <a:stretch/>
        </p:blipFill>
        <p:spPr>
          <a:xfrm>
            <a:off x="-45833" y="1621410"/>
            <a:ext cx="10260806" cy="4700331"/>
          </a:xfrm>
          <a:prstGeom prst="rect">
            <a:avLst/>
          </a:prstGeom>
        </p:spPr>
      </p:pic>
      <p:pic>
        <p:nvPicPr>
          <p:cNvPr id="3" name="Picture 2" descr="Photo: Salaspils Siltums">
            <a:extLst>
              <a:ext uri="{FF2B5EF4-FFF2-40B4-BE49-F238E27FC236}">
                <a16:creationId xmlns:a16="http://schemas.microsoft.com/office/drawing/2014/main" id="{A73FBDAF-0367-CCB3-B781-1461E5EA4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49" y="970961"/>
            <a:ext cx="3071629" cy="204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7EF1A9DE-2458-E747-CECC-1C3F160141A3}"/>
              </a:ext>
            </a:extLst>
          </p:cNvPr>
          <p:cNvSpPr txBox="1"/>
          <p:nvPr/>
        </p:nvSpPr>
        <p:spPr>
          <a:xfrm>
            <a:off x="10214973" y="3016714"/>
            <a:ext cx="2951747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sz="1200" dirty="0" err="1"/>
              <a:t>Photo</a:t>
            </a:r>
            <a:r>
              <a:rPr lang="de-DE" sz="1200" dirty="0"/>
              <a:t>: </a:t>
            </a:r>
            <a:r>
              <a:rPr lang="de-DE" sz="1200" dirty="0" err="1"/>
              <a:t>Salaspils</a:t>
            </a:r>
            <a:r>
              <a:rPr lang="de-DE" sz="1200" dirty="0"/>
              <a:t> </a:t>
            </a:r>
            <a:r>
              <a:rPr lang="de-DE" sz="1200" dirty="0" err="1"/>
              <a:t>Siltums</a:t>
            </a:r>
            <a:r>
              <a:rPr lang="de-DE" sz="12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44070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229" y="345487"/>
            <a:ext cx="10515600" cy="93027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F2D24"/>
                </a:solidFill>
              </a:rPr>
              <a:t>There is space for solar heat even in larger cities</a:t>
            </a:r>
            <a:endParaRPr lang="en-AU">
              <a:solidFill>
                <a:srgbClr val="EF2D24"/>
              </a:solidFill>
            </a:endParaRPr>
          </a:p>
        </p:txBody>
      </p:sp>
      <p:pic>
        <p:nvPicPr>
          <p:cNvPr id="10" name="Grafik 9" descr="Ein Bild, das Karte enthält.&#10;&#10;Automatisch generierte Beschreibung">
            <a:extLst>
              <a:ext uri="{FF2B5EF4-FFF2-40B4-BE49-F238E27FC236}">
                <a16:creationId xmlns:a16="http://schemas.microsoft.com/office/drawing/2014/main" id="{93C98035-1D60-9630-0BEE-27DE4D7C53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0" r="7377"/>
          <a:stretch/>
        </p:blipFill>
        <p:spPr>
          <a:xfrm>
            <a:off x="230442" y="1178473"/>
            <a:ext cx="7719251" cy="4714273"/>
          </a:xfrm>
          <a:prstGeom prst="rect">
            <a:avLst/>
          </a:prstGeom>
        </p:spPr>
      </p:pic>
      <p:graphicFrame>
        <p:nvGraphicFramePr>
          <p:cNvPr id="4" name="Tabelle 5">
            <a:extLst>
              <a:ext uri="{FF2B5EF4-FFF2-40B4-BE49-F238E27FC236}">
                <a16:creationId xmlns:a16="http://schemas.microsoft.com/office/drawing/2014/main" id="{BC04D7E7-0CBD-6F82-4014-C657FC821B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4305430"/>
              </p:ext>
            </p:extLst>
          </p:nvPr>
        </p:nvGraphicFramePr>
        <p:xfrm>
          <a:off x="8317635" y="1993141"/>
          <a:ext cx="3334084" cy="39420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67042">
                  <a:extLst>
                    <a:ext uri="{9D8B030D-6E8A-4147-A177-3AD203B41FA5}">
                      <a16:colId xmlns:a16="http://schemas.microsoft.com/office/drawing/2014/main" val="1053000309"/>
                    </a:ext>
                  </a:extLst>
                </a:gridCol>
                <a:gridCol w="1667042">
                  <a:extLst>
                    <a:ext uri="{9D8B030D-6E8A-4147-A177-3AD203B41FA5}">
                      <a16:colId xmlns:a16="http://schemas.microsoft.com/office/drawing/2014/main" val="641152744"/>
                    </a:ext>
                  </a:extLst>
                </a:gridCol>
              </a:tblGrid>
              <a:tr h="597605">
                <a:tc>
                  <a:txBody>
                    <a:bodyPr/>
                    <a:lstStyle/>
                    <a:p>
                      <a:r>
                        <a:rPr lang="en-AU" noProof="0"/>
                        <a:t>Site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noProof="0"/>
                        <a:t>Turin/Torino, Italy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8939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noProof="0"/>
                        <a:t>Inhabitants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b="0" i="0" kern="1200" noProof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847,000</a:t>
                      </a:r>
                      <a:endParaRPr lang="en-AU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1768924"/>
                  </a:ext>
                </a:extLst>
              </a:tr>
              <a:tr h="451675">
                <a:tc>
                  <a:txBody>
                    <a:bodyPr/>
                    <a:lstStyle/>
                    <a:p>
                      <a:r>
                        <a:rPr lang="en-AU" noProof="0"/>
                        <a:t>Heat demand in heating grid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b="0" i="0" kern="1200" noProof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1,815 GWh/a</a:t>
                      </a:r>
                      <a:endParaRPr lang="en-AU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6100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noProof="0"/>
                        <a:t>Solar irradiation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noProof="0"/>
                        <a:t>1,476 kWh/m2a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5195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noProof="0"/>
                        <a:t>Land size of solar field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b="0" i="0" kern="1200" noProof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129.7 hectares</a:t>
                      </a:r>
                      <a:endParaRPr lang="en-AU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5447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noProof="0">
                          <a:solidFill>
                            <a:schemeClr val="tx1"/>
                          </a:solidFill>
                        </a:rPr>
                        <a:t>Capacity of solar field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b="0" i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401 MW</a:t>
                      </a:r>
                      <a:endParaRPr lang="en-AU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6306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noProof="0">
                          <a:solidFill>
                            <a:schemeClr val="tx1"/>
                          </a:solidFill>
                        </a:rPr>
                        <a:t>Solar share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noProof="0" dirty="0">
                          <a:solidFill>
                            <a:schemeClr val="tx1"/>
                          </a:solidFill>
                        </a:rPr>
                        <a:t>20 %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5937521"/>
                  </a:ext>
                </a:extLst>
              </a:tr>
            </a:tbl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53F6B857-4CF9-890E-D40F-B1DEF6E19D81}"/>
              </a:ext>
            </a:extLst>
          </p:cNvPr>
          <p:cNvSpPr txBox="1"/>
          <p:nvPr/>
        </p:nvSpPr>
        <p:spPr>
          <a:xfrm>
            <a:off x="341473" y="5892746"/>
            <a:ext cx="3334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/>
              <a:t>Source: </a:t>
            </a:r>
            <a:r>
              <a:rPr lang="en-US" sz="1200"/>
              <a:t>https://www.absolicon.com/fs/</a:t>
            </a:r>
          </a:p>
          <a:p>
            <a:endParaRPr lang="de-DE" sz="120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17D388D-790F-C225-6C8A-ED06A38F02DF}"/>
              </a:ext>
            </a:extLst>
          </p:cNvPr>
          <p:cNvSpPr txBox="1"/>
          <p:nvPr/>
        </p:nvSpPr>
        <p:spPr>
          <a:xfrm>
            <a:off x="8313597" y="922779"/>
            <a:ext cx="20703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3 to 4 m</a:t>
            </a:r>
            <a:r>
              <a:rPr lang="en-US" baseline="30000" dirty="0">
                <a:latin typeface="Comic Sans MS" panose="030F0702030302020204" pitchFamily="66" charset="0"/>
              </a:rPr>
              <a:t>2</a:t>
            </a:r>
            <a:r>
              <a:rPr lang="en-US" dirty="0">
                <a:latin typeface="Comic Sans MS" panose="030F0702030302020204" pitchFamily="66" charset="0"/>
              </a:rPr>
              <a:t> pro kilowatt solar heat capacity</a:t>
            </a:r>
            <a:endParaRPr lang="de-DE" dirty="0">
              <a:latin typeface="Comic Sans MS" panose="030F0702030302020204" pitchFamily="66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1430E00-4BD6-843E-FB6F-940315055B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107" t="10876" r="26092" b="49441"/>
          <a:stretch/>
        </p:blipFill>
        <p:spPr bwMode="auto">
          <a:xfrm rot="1316118">
            <a:off x="10412407" y="193311"/>
            <a:ext cx="1367044" cy="12303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17715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rgbClr val="EF2D24"/>
                </a:solidFill>
              </a:rPr>
              <a:t>Storing solar energy in summer for heating in winter</a:t>
            </a:r>
            <a:endParaRPr lang="en-AU">
              <a:solidFill>
                <a:srgbClr val="EF2D24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6372A4E-8A15-65D6-3546-A29750BF2D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69" b="8767"/>
          <a:stretch/>
        </p:blipFill>
        <p:spPr>
          <a:xfrm>
            <a:off x="309015" y="1147032"/>
            <a:ext cx="9179974" cy="5147523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AF7D28CC-642C-9812-FF33-A11EC1643D5F}"/>
              </a:ext>
            </a:extLst>
          </p:cNvPr>
          <p:cNvSpPr txBox="1"/>
          <p:nvPr/>
        </p:nvSpPr>
        <p:spPr>
          <a:xfrm>
            <a:off x="5815476" y="6146186"/>
            <a:ext cx="33337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AT" sz="12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Chart: IEA SHC Task 55</a:t>
            </a:r>
            <a:endParaRPr lang="de-DE" sz="120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075DDC1-EA74-E108-1445-A2D43E2801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107" t="10876" r="26092" b="49441"/>
          <a:stretch/>
        </p:blipFill>
        <p:spPr bwMode="auto">
          <a:xfrm rot="1316118">
            <a:off x="10006112" y="407844"/>
            <a:ext cx="1682717" cy="15144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081C6A48-F04D-1532-0209-09B20C06DDC3}"/>
              </a:ext>
            </a:extLst>
          </p:cNvPr>
          <p:cNvSpPr txBox="1"/>
          <p:nvPr/>
        </p:nvSpPr>
        <p:spPr>
          <a:xfrm>
            <a:off x="8840726" y="2306325"/>
            <a:ext cx="3070062" cy="20313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AU" dirty="0">
                <a:latin typeface="Comic Sans MS"/>
              </a:rPr>
              <a:t>A pit heat storage tank with more than 50,000 m</a:t>
            </a:r>
            <a:r>
              <a:rPr lang="en-AU" baseline="30000" dirty="0">
                <a:latin typeface="Comic Sans MS"/>
              </a:rPr>
              <a:t>3</a:t>
            </a:r>
            <a:r>
              <a:rPr lang="en-AU" dirty="0">
                <a:latin typeface="Comic Sans MS"/>
              </a:rPr>
              <a:t> loses 10 to 20 % of the stored energy over the year. The losses depend significantly on the size of the cover. </a:t>
            </a:r>
            <a:endParaRPr lang="en-A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347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rgbClr val="EF2D24"/>
                </a:solidFill>
              </a:rPr>
              <a:t>Construction of a pit heat storage</a:t>
            </a:r>
            <a:endParaRPr lang="en-AU">
              <a:solidFill>
                <a:srgbClr val="EF2D24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925C8C4-8292-74EA-5C2F-1AECF2A465BB}"/>
              </a:ext>
            </a:extLst>
          </p:cNvPr>
          <p:cNvSpPr txBox="1"/>
          <p:nvPr/>
        </p:nvSpPr>
        <p:spPr>
          <a:xfrm>
            <a:off x="838200" y="5990897"/>
            <a:ext cx="39440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/>
              <a:t>Photo</a:t>
            </a:r>
            <a:r>
              <a:rPr lang="de-DE" sz="1200" dirty="0"/>
              <a:t>: Bärbel Epp / </a:t>
            </a:r>
            <a:r>
              <a:rPr lang="de-DE" sz="1200" dirty="0" err="1"/>
              <a:t>Solmax</a:t>
            </a:r>
            <a:endParaRPr lang="de-DE" sz="120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C9F8102-DF2C-04A7-227F-C408E354D2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345" t="25731" r="15990" b="17779"/>
          <a:stretch/>
        </p:blipFill>
        <p:spPr>
          <a:xfrm>
            <a:off x="838201" y="1137075"/>
            <a:ext cx="7223234" cy="4853822"/>
          </a:xfrm>
          <a:prstGeom prst="rect">
            <a:avLst/>
          </a:prstGeom>
        </p:spPr>
      </p:pic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16334EFA-1B1A-871B-75FF-00AA4CE888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9988010"/>
              </p:ext>
            </p:extLst>
          </p:nvPr>
        </p:nvGraphicFramePr>
        <p:xfrm>
          <a:off x="8699062" y="1639172"/>
          <a:ext cx="3281680" cy="282264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43724">
                  <a:extLst>
                    <a:ext uri="{9D8B030D-6E8A-4147-A177-3AD203B41FA5}">
                      <a16:colId xmlns:a16="http://schemas.microsoft.com/office/drawing/2014/main" val="1053000309"/>
                    </a:ext>
                  </a:extLst>
                </a:gridCol>
                <a:gridCol w="2037956">
                  <a:extLst>
                    <a:ext uri="{9D8B030D-6E8A-4147-A177-3AD203B41FA5}">
                      <a16:colId xmlns:a16="http://schemas.microsoft.com/office/drawing/2014/main" val="641152744"/>
                    </a:ext>
                  </a:extLst>
                </a:gridCol>
              </a:tblGrid>
              <a:tr h="597605">
                <a:tc>
                  <a:txBody>
                    <a:bodyPr/>
                    <a:lstStyle/>
                    <a:p>
                      <a:r>
                        <a:rPr lang="en-AU" sz="1600" noProof="0"/>
                        <a:t>Site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noProof="0" dirty="0" err="1"/>
                        <a:t>Meldorf</a:t>
                      </a:r>
                      <a:r>
                        <a:rPr lang="en-AU" sz="1600" noProof="0" dirty="0"/>
                        <a:t>, Germany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8939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600" noProof="0" dirty="0"/>
                        <a:t>Storage volume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b="0" i="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45,000 m</a:t>
                      </a:r>
                      <a:r>
                        <a:rPr lang="en-AU" sz="1600" b="0" i="0" kern="1200" baseline="300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AU" sz="1600" baseline="300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1768924"/>
                  </a:ext>
                </a:extLst>
              </a:tr>
              <a:tr h="451675">
                <a:tc>
                  <a:txBody>
                    <a:bodyPr/>
                    <a:lstStyle/>
                    <a:p>
                      <a:r>
                        <a:rPr lang="en-AU" sz="1600" noProof="0" dirty="0"/>
                        <a:t>Application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b="0" i="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Storing waste heat from printing press</a:t>
                      </a:r>
                      <a:endParaRPr lang="en-AU" sz="16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6100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600" noProof="0" dirty="0"/>
                        <a:t>Supply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noProof="0" dirty="0"/>
                        <a:t>Space heating of public offices and swimming pool in winter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51959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0357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347419-FA35-75D3-0EC9-8EB945287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FF0000"/>
                </a:solidFill>
              </a:rPr>
              <a:t>Big Solar Pristina replaced coal-based electric heating</a:t>
            </a:r>
          </a:p>
        </p:txBody>
      </p:sp>
      <p:pic>
        <p:nvPicPr>
          <p:cNvPr id="5" name="Inhaltsplatzhalter 4" descr="Ein Bild, das Karte enthält.&#10;&#10;Automatisch generierte Beschreibung">
            <a:extLst>
              <a:ext uri="{FF2B5EF4-FFF2-40B4-BE49-F238E27FC236}">
                <a16:creationId xmlns:a16="http://schemas.microsoft.com/office/drawing/2014/main" id="{8CB42878-6333-C590-5AC8-4F41DF77B4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" t="39" r="19910" b="6997"/>
          <a:stretch/>
        </p:blipFill>
        <p:spPr>
          <a:xfrm>
            <a:off x="1485900" y="1000388"/>
            <a:ext cx="6766560" cy="5369932"/>
          </a:xfr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A2CC42E9-5AE8-F4A7-05A1-079A89835D37}"/>
              </a:ext>
            </a:extLst>
          </p:cNvPr>
          <p:cNvSpPr txBox="1"/>
          <p:nvPr/>
        </p:nvSpPr>
        <p:spPr>
          <a:xfrm>
            <a:off x="4300855" y="2659467"/>
            <a:ext cx="188976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FF0066"/>
                </a:solidFill>
              </a:rPr>
              <a:t>4.2 km pipeline between solar field and the city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C5B9A8C-3623-AF1F-8E75-61A371B218A6}"/>
              </a:ext>
            </a:extLst>
          </p:cNvPr>
          <p:cNvSpPr txBox="1"/>
          <p:nvPr/>
        </p:nvSpPr>
        <p:spPr>
          <a:xfrm>
            <a:off x="349250" y="2087577"/>
            <a:ext cx="188976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AU" dirty="0">
                <a:solidFill>
                  <a:schemeClr val="tx2"/>
                </a:solidFill>
              </a:rPr>
              <a:t>1.6 km pipeline between storage and CHP</a:t>
            </a: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776CAE5A-94E3-2C98-7202-50E6759A01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8852986"/>
              </p:ext>
            </p:extLst>
          </p:nvPr>
        </p:nvGraphicFramePr>
        <p:xfrm>
          <a:off x="8636000" y="1097280"/>
          <a:ext cx="3281680" cy="435172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40840">
                  <a:extLst>
                    <a:ext uri="{9D8B030D-6E8A-4147-A177-3AD203B41FA5}">
                      <a16:colId xmlns:a16="http://schemas.microsoft.com/office/drawing/2014/main" val="1053000309"/>
                    </a:ext>
                  </a:extLst>
                </a:gridCol>
                <a:gridCol w="1640840">
                  <a:extLst>
                    <a:ext uri="{9D8B030D-6E8A-4147-A177-3AD203B41FA5}">
                      <a16:colId xmlns:a16="http://schemas.microsoft.com/office/drawing/2014/main" val="641152744"/>
                    </a:ext>
                  </a:extLst>
                </a:gridCol>
              </a:tblGrid>
              <a:tr h="597605">
                <a:tc>
                  <a:txBody>
                    <a:bodyPr/>
                    <a:lstStyle/>
                    <a:p>
                      <a:r>
                        <a:rPr lang="en-AU" sz="1600" noProof="0"/>
                        <a:t>Site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noProof="0" dirty="0"/>
                        <a:t>Pristina, Kosovo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8939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600" noProof="0" dirty="0"/>
                        <a:t>New district heat consumers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b="0" i="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38,000</a:t>
                      </a:r>
                      <a:endParaRPr lang="en-AU" sz="16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1768924"/>
                  </a:ext>
                </a:extLst>
              </a:tr>
              <a:tr h="451675">
                <a:tc>
                  <a:txBody>
                    <a:bodyPr/>
                    <a:lstStyle/>
                    <a:p>
                      <a:r>
                        <a:rPr lang="en-AU" sz="1600" noProof="0" dirty="0"/>
                        <a:t>Annual solar share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b="0" i="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12 %</a:t>
                      </a:r>
                      <a:endParaRPr lang="en-AU" sz="16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6100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600" noProof="0" dirty="0"/>
                        <a:t>Capacity of solar field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noProof="0" dirty="0"/>
                        <a:t>41 MW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5195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600" noProof="0" dirty="0"/>
                        <a:t>Seasonal storage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noProof="0" dirty="0"/>
                        <a:t>408,000 m</a:t>
                      </a:r>
                      <a:r>
                        <a:rPr lang="en-AU" sz="1600" baseline="30000" noProof="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5447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600" noProof="0" dirty="0">
                          <a:solidFill>
                            <a:schemeClr val="tx1"/>
                          </a:solidFill>
                        </a:rPr>
                        <a:t>Investment costs including extension of DH grid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noProof="0" dirty="0">
                          <a:solidFill>
                            <a:schemeClr val="tx1"/>
                          </a:solidFill>
                        </a:rPr>
                        <a:t>EUR 80 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6306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600" noProof="0" dirty="0">
                          <a:solidFill>
                            <a:schemeClr val="tx1"/>
                          </a:solidFill>
                        </a:rPr>
                        <a:t>Estimate start of construction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noProof="0" dirty="0">
                          <a:solidFill>
                            <a:schemeClr val="tx1"/>
                          </a:solidFill>
                        </a:rPr>
                        <a:t>End of 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588330"/>
                  </a:ext>
                </a:extLst>
              </a:tr>
            </a:tbl>
          </a:graphicData>
        </a:graphic>
      </p:graphicFrame>
      <p:sp>
        <p:nvSpPr>
          <p:cNvPr id="4" name="Textfeld 3">
            <a:extLst>
              <a:ext uri="{FF2B5EF4-FFF2-40B4-BE49-F238E27FC236}">
                <a16:creationId xmlns:a16="http://schemas.microsoft.com/office/drawing/2014/main" id="{D9B7B301-B29E-E527-B314-7E1358BB90B5}"/>
              </a:ext>
            </a:extLst>
          </p:cNvPr>
          <p:cNvSpPr txBox="1"/>
          <p:nvPr/>
        </p:nvSpPr>
        <p:spPr>
          <a:xfrm rot="16200000">
            <a:off x="-319476" y="4539282"/>
            <a:ext cx="33337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Graphic</a:t>
            </a:r>
            <a:r>
              <a:rPr lang="de-AT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CES clean energy </a:t>
            </a:r>
            <a:r>
              <a:rPr lang="de-AT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solutions</a:t>
            </a:r>
            <a:endParaRPr lang="de-AT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042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347419-FA35-75D3-0EC9-8EB945287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FF0000"/>
                </a:solidFill>
              </a:rPr>
              <a:t>Big Solar Pristina: absorption heat pumps are key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67CE309-E454-4947-0F7E-3DE14921F0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804" t="15655" r="10053" b="12088"/>
          <a:stretch/>
        </p:blipFill>
        <p:spPr bwMode="auto">
          <a:xfrm>
            <a:off x="574040" y="1070515"/>
            <a:ext cx="9212024" cy="51853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7591A75A-9CAC-AAF4-392D-32F59614D5DD}"/>
              </a:ext>
            </a:extLst>
          </p:cNvPr>
          <p:cNvSpPr txBox="1"/>
          <p:nvPr/>
        </p:nvSpPr>
        <p:spPr>
          <a:xfrm>
            <a:off x="9512549" y="1354850"/>
            <a:ext cx="267945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/>
              <a:t>The absorption heat pumps heat up the water from the seasonal storage tank, if it does not meet the demand of the supply line for the heating network.</a:t>
            </a:r>
          </a:p>
        </p:txBody>
      </p:sp>
    </p:spTree>
    <p:extLst>
      <p:ext uri="{BB962C8B-B14F-4D97-AF65-F5344CB8AC3E}">
        <p14:creationId xmlns:p14="http://schemas.microsoft.com/office/powerpoint/2010/main" val="19355819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 1_0-IEA TCP-widescreen_format-Nov2021" id="{2DAD1B06-E211-2C4C-B8B4-0B3161401BA2}" vid="{78119408-67B4-0E48-A811-CE97A4D713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895</Words>
  <Application>Microsoft Office PowerPoint</Application>
  <PresentationFormat>Breitbild</PresentationFormat>
  <Paragraphs>114</Paragraphs>
  <Slides>15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0" baseType="lpstr">
      <vt:lpstr>Arial</vt:lpstr>
      <vt:lpstr>Calibri</vt:lpstr>
      <vt:lpstr>Comic Sans MS</vt:lpstr>
      <vt:lpstr>Wingdings</vt:lpstr>
      <vt:lpstr>Office Theme</vt:lpstr>
      <vt:lpstr>Solar Heat – a team player for decarbonising District heating  Bärbel Epp IEA SHC Task 68 - Efficient Solar District Heating Systems https://task68.iea-shc.org/</vt:lpstr>
      <vt:lpstr>264 towns and cities in Europe use solar heat</vt:lpstr>
      <vt:lpstr>Multi-MW solar district heating plants on the rise across Europe</vt:lpstr>
      <vt:lpstr>Salaspils, Latvia: 90 % renewable district heat since 2019</vt:lpstr>
      <vt:lpstr>There is space for solar heat even in larger cities</vt:lpstr>
      <vt:lpstr>Storing solar energy in summer for heating in winter</vt:lpstr>
      <vt:lpstr>Construction of a pit heat storage</vt:lpstr>
      <vt:lpstr>Big Solar Pristina replaced coal-based electric heating</vt:lpstr>
      <vt:lpstr>Big Solar Pristina: absorption heat pumps are key</vt:lpstr>
      <vt:lpstr>Each temperature level has a suitable collector type</vt:lpstr>
      <vt:lpstr>Each temperature level has a suitable collector type</vt:lpstr>
      <vt:lpstr>Summary: Solar heat is a team player</vt:lpstr>
      <vt:lpstr>PowerPoint-Präsentation</vt:lpstr>
      <vt:lpstr>PowerPoint-Präsentation</vt:lpstr>
      <vt:lpstr>Thanks for your attention!  IEA SHC Task 68: https://task68.iea-shc.org/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to be inserted here, ideally three lines or less</dc:title>
  <dc:creator>Pam Murphy</dc:creator>
  <cp:lastModifiedBy>Bärbel Epp</cp:lastModifiedBy>
  <cp:revision>4</cp:revision>
  <dcterms:created xsi:type="dcterms:W3CDTF">2021-12-01T18:37:41Z</dcterms:created>
  <dcterms:modified xsi:type="dcterms:W3CDTF">2023-05-18T07:38:21Z</dcterms:modified>
</cp:coreProperties>
</file>